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6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9BD36B-7663-2687-1CAF-EF2E7BF4BB13}" name="Jonathan Middis" initials="JM" userId="Jonathan Middi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55E"/>
    <a:srgbClr val="D67A17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676"/>
    <p:restoredTop sz="94707"/>
  </p:normalViewPr>
  <p:slideViewPr>
    <p:cSldViewPr snapToGrid="0">
      <p:cViewPr varScale="1">
        <p:scale>
          <a:sx n="75" d="100"/>
          <a:sy n="75" d="100"/>
        </p:scale>
        <p:origin x="7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anie Hand" userId="e9759612-e752-43b8-922f-feff0228c49a" providerId="ADAL" clId="{6F4BB4FB-A883-45A7-A7C3-31E418E4BBCD}"/>
    <pc:docChg chg="modMainMaster">
      <pc:chgData name="Melanie Hand" userId="e9759612-e752-43b8-922f-feff0228c49a" providerId="ADAL" clId="{6F4BB4FB-A883-45A7-A7C3-31E418E4BBCD}" dt="2024-03-06T03:03:34.217" v="2" actId="207"/>
      <pc:docMkLst>
        <pc:docMk/>
      </pc:docMkLst>
      <pc:sldMasterChg chg="modSp mod">
        <pc:chgData name="Melanie Hand" userId="e9759612-e752-43b8-922f-feff0228c49a" providerId="ADAL" clId="{6F4BB4FB-A883-45A7-A7C3-31E418E4BBCD}" dt="2024-03-06T03:03:34.217" v="2" actId="207"/>
        <pc:sldMasterMkLst>
          <pc:docMk/>
          <pc:sldMasterMk cId="2432678262" sldId="2147483660"/>
        </pc:sldMasterMkLst>
        <pc:spChg chg="mod">
          <ac:chgData name="Melanie Hand" userId="e9759612-e752-43b8-922f-feff0228c49a" providerId="ADAL" clId="{6F4BB4FB-A883-45A7-A7C3-31E418E4BBCD}" dt="2024-03-06T03:03:34.217" v="2" actId="207"/>
          <ac:spMkLst>
            <pc:docMk/>
            <pc:sldMasterMk cId="2432678262" sldId="2147483660"/>
            <ac:spMk id="2" creationId="{C2455242-A561-9E57-4ADB-282B80E3E2CE}"/>
          </ac:spMkLst>
        </pc:spChg>
        <pc:spChg chg="mod">
          <ac:chgData name="Melanie Hand" userId="e9759612-e752-43b8-922f-feff0228c49a" providerId="ADAL" clId="{6F4BB4FB-A883-45A7-A7C3-31E418E4BBCD}" dt="2024-03-06T03:03:14.879" v="1" actId="207"/>
          <ac:spMkLst>
            <pc:docMk/>
            <pc:sldMasterMk cId="2432678262" sldId="2147483660"/>
            <ac:spMk id="8" creationId="{00000000-0000-0000-0000-000000000000}"/>
          </ac:spMkLst>
        </pc:spChg>
        <pc:spChg chg="mod">
          <ac:chgData name="Melanie Hand" userId="e9759612-e752-43b8-922f-feff0228c49a" providerId="ADAL" clId="{6F4BB4FB-A883-45A7-A7C3-31E418E4BBCD}" dt="2024-03-06T03:03:06.405" v="0" actId="207"/>
          <ac:spMkLst>
            <pc:docMk/>
            <pc:sldMasterMk cId="2432678262" sldId="2147483660"/>
            <ac:spMk id="10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50454-7FCB-4A0D-BA2B-B0F405C84B4A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EAF04-9F9C-4175-947A-16437B3CC4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708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833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F786C-C5A9-4A69-A8C0-C5D09C5C2D56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43067-5187-4A96-8FF1-A29AAF213789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3" b="5603"/>
          <a:stretch/>
        </p:blipFill>
        <p:spPr>
          <a:xfrm>
            <a:off x="9088793" y="11408"/>
            <a:ext cx="771177" cy="62547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" y="639880"/>
            <a:ext cx="9906000" cy="6237169"/>
          </a:xfrm>
          <a:prstGeom prst="rect">
            <a:avLst/>
          </a:prstGeom>
          <a:solidFill>
            <a:srgbClr val="0075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 userDrawn="1"/>
        </p:nvSpPr>
        <p:spPr>
          <a:xfrm>
            <a:off x="3532471" y="31332"/>
            <a:ext cx="1286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PROJECT TITLE: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187" y="-9390"/>
            <a:ext cx="3737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baseline="0" dirty="0">
                <a:solidFill>
                  <a:srgbClr val="00755E"/>
                </a:solidFill>
                <a:latin typeface="+mj-lt"/>
              </a:rPr>
              <a:t>EFW CRC Project-on-a-Page</a:t>
            </a:r>
            <a:endParaRPr lang="en-AU" sz="2300" b="1" baseline="0" dirty="0">
              <a:solidFill>
                <a:srgbClr val="00755E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362" y="758283"/>
            <a:ext cx="1936142" cy="27938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algn="ctr"/>
            <a:r>
              <a:rPr lang="en-AU" sz="1200" b="1"/>
              <a:t>Food Waste Problem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825806" y="763288"/>
            <a:ext cx="1929600" cy="4212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Predicted impacts</a:t>
            </a:r>
          </a:p>
          <a:p>
            <a:pPr lvl="0"/>
            <a:endParaRPr lang="en-AU" sz="80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AU" sz="800">
              <a:solidFill>
                <a:prstClr val="black"/>
              </a:solidFill>
            </a:endParaRPr>
          </a:p>
          <a:p>
            <a:pPr lvl="0"/>
            <a:r>
              <a:rPr lang="en-AU" sz="800">
                <a:solidFill>
                  <a:prstClr val="black"/>
                </a:solidFill>
              </a:rPr>
              <a:t>	</a:t>
            </a:r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pPr algn="ctr" defTabSz="457200" rtl="0" eaLnBrk="1" latinLnBrk="0" hangingPunct="1"/>
            <a:endParaRPr lang="en-AU" sz="12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  <a:p>
            <a:endParaRPr lang="en-AU" sz="160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7346149" y="4968352"/>
            <a:ext cx="2412000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Commercialisation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  <a:p>
            <a:endParaRPr lang="en-AU" sz="1600"/>
          </a:p>
          <a:p>
            <a:pPr>
              <a:lnSpc>
                <a:spcPts val="1200"/>
              </a:lnSpc>
            </a:pPr>
            <a:r>
              <a:rPr lang="en-AU" sz="1600">
                <a:sym typeface="Wingdings" panose="05000000000000000000" pitchFamily="2" charset="2"/>
              </a:rPr>
              <a:t> </a:t>
            </a:r>
            <a:r>
              <a:rPr lang="en-AU" sz="1100">
                <a:sym typeface="Wingdings" panose="05000000000000000000" pitchFamily="2" charset="2"/>
              </a:rPr>
              <a:t>Share concept with selected PACT partners to assess potential to support</a:t>
            </a:r>
            <a:endParaRPr lang="en-AU" sz="1600"/>
          </a:p>
        </p:txBody>
      </p:sp>
      <p:sp>
        <p:nvSpPr>
          <p:cNvPr id="34" name="TextBox 33"/>
          <p:cNvSpPr txBox="1"/>
          <p:nvPr userDrawn="1"/>
        </p:nvSpPr>
        <p:spPr>
          <a:xfrm>
            <a:off x="7749141" y="374785"/>
            <a:ext cx="543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Date: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32310" y="758284"/>
            <a:ext cx="3877996" cy="18180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Our Solution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3980705" y="3548654"/>
            <a:ext cx="1929600" cy="1421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Project Outcomes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2030896" y="3548654"/>
            <a:ext cx="1953105" cy="1421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Project Goal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4938432" y="4968353"/>
            <a:ext cx="2412000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Anticipated timeline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526432" y="4968352"/>
            <a:ext cx="2412000" cy="1753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Expected contributions and expenditure</a:t>
            </a:r>
          </a:p>
          <a:p>
            <a:endParaRPr lang="en-AU" sz="100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02709" y="4968353"/>
            <a:ext cx="2428006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Participants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05058" y="3553379"/>
            <a:ext cx="1921142" cy="14149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Current Solutions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5910277" y="762086"/>
            <a:ext cx="1929600" cy="4206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Unfair Advantages</a:t>
            </a:r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6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B92823-D3F5-E13B-4E9B-9B0869D5675F}"/>
              </a:ext>
            </a:extLst>
          </p:cNvPr>
          <p:cNvSpPr txBox="1"/>
          <p:nvPr userDrawn="1"/>
        </p:nvSpPr>
        <p:spPr>
          <a:xfrm>
            <a:off x="3528089" y="374785"/>
            <a:ext cx="886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Champion: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D78D1A8-F498-3D2C-3A0E-20788C084C80}"/>
              </a:ext>
            </a:extLst>
          </p:cNvPr>
          <p:cNvSpPr txBox="1"/>
          <p:nvPr userDrawn="1"/>
        </p:nvSpPr>
        <p:spPr>
          <a:xfrm>
            <a:off x="2026201" y="2564564"/>
            <a:ext cx="3890858" cy="987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AU" sz="1200" b="1"/>
              <a:t>Research Questions to be Addressed</a:t>
            </a:r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  <a:p>
            <a:endParaRPr lang="en-AU" sz="10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A39FDC4-58C7-B28B-68B2-B6E3BF4C3EEF}"/>
              </a:ext>
            </a:extLst>
          </p:cNvPr>
          <p:cNvSpPr txBox="1"/>
          <p:nvPr userDrawn="1"/>
        </p:nvSpPr>
        <p:spPr>
          <a:xfrm>
            <a:off x="4268527" y="379127"/>
            <a:ext cx="1673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u="sng" dirty="0">
                <a:solidFill>
                  <a:schemeClr val="tx1"/>
                </a:solidFill>
              </a:rPr>
              <a:t>_______                        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455242-A561-9E57-4ADB-282B80E3E2CE}"/>
              </a:ext>
            </a:extLst>
          </p:cNvPr>
          <p:cNvSpPr txBox="1"/>
          <p:nvPr userDrawn="1"/>
        </p:nvSpPr>
        <p:spPr>
          <a:xfrm>
            <a:off x="52257" y="388790"/>
            <a:ext cx="2545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aseline="0" dirty="0">
                <a:solidFill>
                  <a:schemeClr val="tx1"/>
                </a:solidFill>
              </a:rPr>
              <a:t>Document Version: 3.1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205256-28AE-C4AB-20A5-194EC76DDBB0}"/>
              </a:ext>
            </a:extLst>
          </p:cNvPr>
          <p:cNvSpPr txBox="1"/>
          <p:nvPr userDrawn="1"/>
        </p:nvSpPr>
        <p:spPr>
          <a:xfrm>
            <a:off x="8148195" y="374952"/>
            <a:ext cx="110134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200" u="sng" dirty="0">
                <a:solidFill>
                  <a:schemeClr val="tx1"/>
                </a:solidFill>
              </a:rPr>
              <a:t>               _</a:t>
            </a:r>
          </a:p>
        </p:txBody>
      </p:sp>
    </p:spTree>
    <p:extLst>
      <p:ext uri="{BB962C8B-B14F-4D97-AF65-F5344CB8AC3E}">
        <p14:creationId xmlns:p14="http://schemas.microsoft.com/office/powerpoint/2010/main" val="243267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4666780" y="41680"/>
            <a:ext cx="4609945" cy="292388"/>
          </a:xfrm>
          <a:prstGeom prst="rect">
            <a:avLst/>
          </a:prstGeom>
          <a:noFill/>
        </p:spPr>
        <p:txBody>
          <a:bodyPr wrap="square" lIns="72000" tIns="45720" rIns="72000" bIns="45720" rtlCol="0" anchor="t">
            <a:spAutoFit/>
          </a:bodyPr>
          <a:lstStyle/>
          <a:p>
            <a:r>
              <a:rPr lang="en-AU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TEMPLATE - Enter a brief, descriptive title here &amp; fill fields below...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63959" y="989718"/>
            <a:ext cx="3841541" cy="15091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normAutofit/>
          </a:bodyPr>
          <a:lstStyle/>
          <a:p>
            <a:pPr lvl="0"/>
            <a:r>
              <a:rPr lang="en-AU" sz="800" dirty="0">
                <a:solidFill>
                  <a:srgbClr val="000000"/>
                </a:solidFill>
              </a:rPr>
              <a:t>...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951197" y="993903"/>
            <a:ext cx="1819298" cy="38066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...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39392" y="3748671"/>
            <a:ext cx="1867829" cy="11370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962931" y="5232064"/>
            <a:ext cx="2371319" cy="14389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30562" y="5187177"/>
            <a:ext cx="2371319" cy="15091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298787" y="389084"/>
            <a:ext cx="11020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Name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161041" y="389888"/>
            <a:ext cx="936639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000" dirty="0"/>
              <a:t>dd/mm/</a:t>
            </a:r>
            <a:r>
              <a:rPr lang="en-AU" sz="1000" dirty="0" err="1"/>
              <a:t>yy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28797" y="3748671"/>
            <a:ext cx="1819299" cy="11439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75835" y="3748671"/>
            <a:ext cx="1867829" cy="11428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BB0C6E-61D7-01D1-1535-A665C4839835}"/>
              </a:ext>
            </a:extLst>
          </p:cNvPr>
          <p:cNvSpPr txBox="1"/>
          <p:nvPr/>
        </p:nvSpPr>
        <p:spPr>
          <a:xfrm>
            <a:off x="2063959" y="2794539"/>
            <a:ext cx="3784137" cy="7116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normAutofit/>
          </a:bodyPr>
          <a:lstStyle/>
          <a:p>
            <a:pPr lvl="0"/>
            <a:r>
              <a:rPr lang="en-AU" sz="800" dirty="0">
                <a:solidFill>
                  <a:srgbClr val="000000"/>
                </a:solidFill>
              </a:rPr>
              <a:t>…</a:t>
            </a:r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4000891-5EE8-8493-8285-1A2A6CE0E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056577"/>
              </p:ext>
            </p:extLst>
          </p:nvPr>
        </p:nvGraphicFramePr>
        <p:xfrm>
          <a:off x="7872256" y="1076326"/>
          <a:ext cx="1867513" cy="3443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354">
                  <a:extLst>
                    <a:ext uri="{9D8B030D-6E8A-4147-A177-3AD203B41FA5}">
                      <a16:colId xmlns:a16="http://schemas.microsoft.com/office/drawing/2014/main" val="3170021391"/>
                    </a:ext>
                  </a:extLst>
                </a:gridCol>
                <a:gridCol w="1780159">
                  <a:extLst>
                    <a:ext uri="{9D8B030D-6E8A-4147-A177-3AD203B41FA5}">
                      <a16:colId xmlns:a16="http://schemas.microsoft.com/office/drawing/2014/main" val="2671415400"/>
                    </a:ext>
                  </a:extLst>
                </a:gridCol>
              </a:tblGrid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Food waste reduced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092689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Industry profitability gained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541784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Rescued food distributed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547629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Greenhouse gas emissions reduced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565710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Circular economy jobs created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197555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Future leaders graduated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254108"/>
                  </a:ext>
                </a:extLst>
              </a:tr>
              <a:tr h="491918">
                <a:tc>
                  <a:txBody>
                    <a:bodyPr/>
                    <a:lstStyle/>
                    <a:p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Industry people trained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73475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593FF59-DD94-813C-D832-13D748EE0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056055"/>
              </p:ext>
            </p:extLst>
          </p:nvPr>
        </p:nvGraphicFramePr>
        <p:xfrm>
          <a:off x="2561832" y="5426685"/>
          <a:ext cx="2357059" cy="117969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80082">
                  <a:extLst>
                    <a:ext uri="{9D8B030D-6E8A-4147-A177-3AD203B41FA5}">
                      <a16:colId xmlns:a16="http://schemas.microsoft.com/office/drawing/2014/main" val="3779782833"/>
                    </a:ext>
                  </a:extLst>
                </a:gridCol>
                <a:gridCol w="478836">
                  <a:extLst>
                    <a:ext uri="{9D8B030D-6E8A-4147-A177-3AD203B41FA5}">
                      <a16:colId xmlns:a16="http://schemas.microsoft.com/office/drawing/2014/main" val="895491503"/>
                    </a:ext>
                  </a:extLst>
                </a:gridCol>
                <a:gridCol w="562356">
                  <a:extLst>
                    <a:ext uri="{9D8B030D-6E8A-4147-A177-3AD203B41FA5}">
                      <a16:colId xmlns:a16="http://schemas.microsoft.com/office/drawing/2014/main" val="3771934248"/>
                    </a:ext>
                  </a:extLst>
                </a:gridCol>
                <a:gridCol w="535785">
                  <a:extLst>
                    <a:ext uri="{9D8B030D-6E8A-4147-A177-3AD203B41FA5}">
                      <a16:colId xmlns:a16="http://schemas.microsoft.com/office/drawing/2014/main" val="3447742791"/>
                    </a:ext>
                  </a:extLst>
                </a:gridCol>
              </a:tblGrid>
              <a:tr h="199554">
                <a:tc>
                  <a:txBody>
                    <a:bodyPr/>
                    <a:lstStyle/>
                    <a:p>
                      <a:r>
                        <a:rPr lang="en-AU" sz="700"/>
                        <a:t>Organisation</a:t>
                      </a:r>
                    </a:p>
                  </a:txBody>
                  <a:tcPr marL="7200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700"/>
                        <a:t>Contributions</a:t>
                      </a:r>
                      <a:br>
                        <a:rPr lang="en-AU" sz="700"/>
                      </a:br>
                      <a:r>
                        <a:rPr lang="en-AU" sz="700"/>
                        <a:t>   Cash           In-Kind</a:t>
                      </a:r>
                    </a:p>
                  </a:txBody>
                  <a:tcPr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700"/>
                        <a:t>Expenditure[Cash]</a:t>
                      </a:r>
                    </a:p>
                  </a:txBody>
                  <a:tcPr marL="36000" marR="36000" marT="0" marB="0"/>
                </a:tc>
                <a:extLst>
                  <a:ext uri="{0D108BD9-81ED-4DB2-BD59-A6C34878D82A}">
                    <a16:rowId xmlns:a16="http://schemas.microsoft.com/office/drawing/2014/main" val="1880730732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080741022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129598745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579609412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627863856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2221654456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r>
                        <a:rPr lang="en-AU" sz="800"/>
                        <a:t>TOTAL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 anchor="ctr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8609379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B957DD0-6A2D-36D8-AE97-CDEAA6C3C696}"/>
              </a:ext>
            </a:extLst>
          </p:cNvPr>
          <p:cNvSpPr txBox="1"/>
          <p:nvPr/>
        </p:nvSpPr>
        <p:spPr>
          <a:xfrm>
            <a:off x="7369712" y="5192404"/>
            <a:ext cx="2336275" cy="9879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199BCA-7D1A-1240-5634-946F1E965EAB}"/>
              </a:ext>
            </a:extLst>
          </p:cNvPr>
          <p:cNvSpPr txBox="1"/>
          <p:nvPr/>
        </p:nvSpPr>
        <p:spPr>
          <a:xfrm>
            <a:off x="139392" y="989718"/>
            <a:ext cx="1874392" cy="251894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normAutofit/>
          </a:bodyPr>
          <a:lstStyle/>
          <a:p>
            <a:pPr lvl="0"/>
            <a:r>
              <a:rPr lang="en-AU" sz="800" dirty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7845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169372" y="1017636"/>
            <a:ext cx="1819298" cy="251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r>
              <a:rPr lang="en-US" sz="800">
                <a:effectLst/>
                <a:latin typeface="Segoe UI" panose="020B0502040204020203" pitchFamily="34" charset="0"/>
              </a:rPr>
              <a:t>Describe the scale and nature of the food waste problem.</a:t>
            </a:r>
          </a:p>
          <a:p>
            <a:br>
              <a:rPr lang="en-US" sz="800">
                <a:effectLst/>
                <a:latin typeface="Segoe UI" panose="020B0502040204020203" pitchFamily="34" charset="0"/>
              </a:rPr>
            </a:br>
            <a:r>
              <a:rPr lang="en-US" sz="800">
                <a:effectLst/>
                <a:latin typeface="Segoe UI" panose="020B0502040204020203" pitchFamily="34" charset="0"/>
              </a:rPr>
              <a:t>Include quantities of waste being dealt with (volume &amp;/or value)</a:t>
            </a:r>
            <a:br>
              <a:rPr lang="en-US" sz="800">
                <a:effectLst/>
                <a:latin typeface="Segoe UI" panose="020B0502040204020203" pitchFamily="34" charset="0"/>
              </a:rPr>
            </a:br>
            <a:endParaRPr lang="en-US" sz="800">
              <a:effectLst/>
              <a:latin typeface="Segoe UI" panose="020B0502040204020203" pitchFamily="34" charset="0"/>
            </a:endParaRPr>
          </a:p>
          <a:p>
            <a:r>
              <a:rPr lang="en-US" sz="800">
                <a:effectLst/>
                <a:latin typeface="Segoe UI" panose="020B0502040204020203" pitchFamily="34" charset="0"/>
              </a:rPr>
              <a:t>There must be an identified waste issue evidenced as an industry issue</a:t>
            </a:r>
            <a:endParaRPr lang="en-US" sz="900">
              <a:effectLst/>
              <a:latin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22951" y="991828"/>
            <a:ext cx="3765087" cy="1509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>
            <a:defPPr>
              <a:defRPr lang="en-US"/>
            </a:defPPr>
            <a:lvl1pPr>
              <a:defRPr sz="800">
                <a:effectLst/>
                <a:latin typeface="Segoe UI" panose="020B0502040204020203" pitchFamily="34" charset="0"/>
              </a:defRPr>
            </a:lvl1pPr>
          </a:lstStyle>
          <a:p>
            <a:r>
              <a:rPr lang="en-AU" dirty="0"/>
              <a:t>Describe the solution in plain English. How will the solution benefit society? </a:t>
            </a:r>
          </a:p>
          <a:p>
            <a:endParaRPr lang="en-AU" dirty="0"/>
          </a:p>
          <a:p>
            <a:r>
              <a:rPr lang="en-AU" dirty="0"/>
              <a:t>How will the solution benefit industry?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5976830" y="993903"/>
            <a:ext cx="1819298" cy="380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List the unique advantages that the team will bring to the project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Consider IP, access to data, access to customers, infrastructure etc.</a:t>
            </a: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  <a:p>
            <a:endParaRPr lang="en-AU" sz="800"/>
          </a:p>
        </p:txBody>
      </p:sp>
      <p:sp>
        <p:nvSpPr>
          <p:cNvPr id="46" name="TextBox 45"/>
          <p:cNvSpPr txBox="1"/>
          <p:nvPr/>
        </p:nvSpPr>
        <p:spPr>
          <a:xfrm>
            <a:off x="139392" y="3796296"/>
            <a:ext cx="1867829" cy="8995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Describe any current solutions to the food waste problem and if appropriate, list their deficiencies</a:t>
            </a: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16946" y="5187177"/>
            <a:ext cx="2298254" cy="145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What is the expected duration of the project?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When would the project ideally begin?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Do any restrictions exist around timelines?</a:t>
            </a: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416838" y="5187177"/>
            <a:ext cx="2311757" cy="145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How do you plan to commercialise the findings of this work</a:t>
            </a:r>
          </a:p>
          <a:p>
            <a:pPr marL="450850" lvl="1" indent="-2730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In-house development</a:t>
            </a:r>
          </a:p>
          <a:p>
            <a:pPr marL="450850" lvl="1" indent="-2730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Partnership</a:t>
            </a:r>
          </a:p>
          <a:p>
            <a:pPr marL="450850" lvl="1" indent="-2730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Licensing</a:t>
            </a:r>
          </a:p>
          <a:p>
            <a:pPr marL="450850" lvl="1" indent="-2730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Commercial development</a:t>
            </a:r>
          </a:p>
          <a:p>
            <a:pPr marL="450850" lvl="1" indent="-273050">
              <a:buFont typeface="Arial" panose="020B0604020202020204" pitchFamily="34" charset="0"/>
              <a:buChar char="•"/>
            </a:pPr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9392" y="5187177"/>
            <a:ext cx="2343439" cy="1509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List the FFW CRC participant organisations who will take part in the project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Provide key contact names for each organisation involved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If additional industry or research participants are sought, describe the desirable characteristics of the organisation</a:t>
            </a: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14700" y="5360019"/>
            <a:ext cx="2298254" cy="438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 fontScale="25000" lnSpcReduction="2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3600">
                <a:latin typeface="Segoe UI Light" panose="020B0502040204020203" pitchFamily="34" charset="0"/>
                <a:cs typeface="Segoe UI Light" panose="020B0502040204020203" pitchFamily="34" charset="0"/>
              </a:rPr>
              <a:t>Provide an indication of expected cash and in kind (FTE) contributions &amp; cash expenditure for each participating org</a:t>
            </a: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9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399014"/>
              </p:ext>
            </p:extLst>
          </p:nvPr>
        </p:nvGraphicFramePr>
        <p:xfrm>
          <a:off x="2558248" y="5779584"/>
          <a:ext cx="2357060" cy="81844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01584">
                  <a:extLst>
                    <a:ext uri="{9D8B030D-6E8A-4147-A177-3AD203B41FA5}">
                      <a16:colId xmlns:a16="http://schemas.microsoft.com/office/drawing/2014/main" val="3779782833"/>
                    </a:ext>
                  </a:extLst>
                </a:gridCol>
                <a:gridCol w="457335">
                  <a:extLst>
                    <a:ext uri="{9D8B030D-6E8A-4147-A177-3AD203B41FA5}">
                      <a16:colId xmlns:a16="http://schemas.microsoft.com/office/drawing/2014/main" val="895491503"/>
                    </a:ext>
                  </a:extLst>
                </a:gridCol>
                <a:gridCol w="457335">
                  <a:extLst>
                    <a:ext uri="{9D8B030D-6E8A-4147-A177-3AD203B41FA5}">
                      <a16:colId xmlns:a16="http://schemas.microsoft.com/office/drawing/2014/main" val="3771934248"/>
                    </a:ext>
                  </a:extLst>
                </a:gridCol>
                <a:gridCol w="640806">
                  <a:extLst>
                    <a:ext uri="{9D8B030D-6E8A-4147-A177-3AD203B41FA5}">
                      <a16:colId xmlns:a16="http://schemas.microsoft.com/office/drawing/2014/main" val="3447742791"/>
                    </a:ext>
                  </a:extLst>
                </a:gridCol>
              </a:tblGrid>
              <a:tr h="199554">
                <a:tc>
                  <a:txBody>
                    <a:bodyPr/>
                    <a:lstStyle/>
                    <a:p>
                      <a:r>
                        <a:rPr lang="en-AU" sz="700"/>
                        <a:t>Organisation</a:t>
                      </a:r>
                    </a:p>
                  </a:txBody>
                  <a:tcPr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700"/>
                        <a:t>Contributions</a:t>
                      </a:r>
                      <a:br>
                        <a:rPr lang="en-AU" sz="700"/>
                      </a:br>
                      <a:r>
                        <a:rPr lang="en-AU" sz="700"/>
                        <a:t>Cash         In-Kind</a:t>
                      </a:r>
                    </a:p>
                  </a:txBody>
                  <a:tcPr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700"/>
                        <a:t>Expenditure</a:t>
                      </a:r>
                    </a:p>
                    <a:p>
                      <a:pPr algn="ctr"/>
                      <a:r>
                        <a:rPr lang="en-AU" sz="700"/>
                        <a:t>[Cash]</a:t>
                      </a: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880730732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080741022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129598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221654456"/>
                  </a:ext>
                </a:extLst>
              </a:tr>
              <a:tr h="161056">
                <a:tc>
                  <a:txBody>
                    <a:bodyPr/>
                    <a:lstStyle/>
                    <a:p>
                      <a:r>
                        <a:rPr lang="en-AU" sz="800"/>
                        <a:t>TOTAL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18000" marR="36000" marT="0" marB="0"/>
                </a:tc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86093795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009747" y="3751702"/>
            <a:ext cx="1878291" cy="11492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Describe up to four key outcomes that will exist at the end of the project.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Outcomes are tangible, measurable, and quantifiable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/>
          </a:p>
          <a:p>
            <a:endParaRPr lang="en-AU" sz="800"/>
          </a:p>
        </p:txBody>
      </p:sp>
      <p:sp>
        <p:nvSpPr>
          <p:cNvPr id="26" name="TextBox 25"/>
          <p:cNvSpPr txBox="1"/>
          <p:nvPr/>
        </p:nvSpPr>
        <p:spPr>
          <a:xfrm>
            <a:off x="2075835" y="3792453"/>
            <a:ext cx="1867829" cy="1108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Provide a brief overview of the overarching goal of the project.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sz="800">
                <a:latin typeface="Segoe UI Light" panose="020B0502040204020203" pitchFamily="34" charset="0"/>
                <a:cs typeface="Segoe UI Light" panose="020B0502040204020203" pitchFamily="34" charset="0"/>
              </a:rPr>
              <a:t>What will be achieved through the completion of this project?</a:t>
            </a: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/>
          </a:p>
          <a:p>
            <a:endParaRPr lang="en-AU" sz="8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BB0C6E-61D7-01D1-1535-A665C4839835}"/>
              </a:ext>
            </a:extLst>
          </p:cNvPr>
          <p:cNvSpPr txBox="1"/>
          <p:nvPr/>
        </p:nvSpPr>
        <p:spPr>
          <a:xfrm>
            <a:off x="2063959" y="2800121"/>
            <a:ext cx="3814316" cy="6394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rmAutofit/>
          </a:bodyPr>
          <a:lstStyle>
            <a:defPPr>
              <a:defRPr lang="en-US"/>
            </a:defPPr>
            <a:lvl1pPr>
              <a:defRPr sz="800">
                <a:effectLst/>
                <a:latin typeface="Segoe UI" panose="020B0502040204020203" pitchFamily="34" charset="0"/>
              </a:defRPr>
            </a:lvl1pPr>
          </a:lstStyle>
          <a:p>
            <a:r>
              <a:rPr lang="en-AU"/>
              <a:t>Describe the research questions to be answered through the project?</a:t>
            </a:r>
          </a:p>
          <a:p>
            <a:endParaRPr lang="en-AU"/>
          </a:p>
          <a:p>
            <a:endParaRPr lang="en-AU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1C1306F-F480-648B-18EE-01BE56F5A2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5467"/>
              </p:ext>
            </p:extLst>
          </p:nvPr>
        </p:nvGraphicFramePr>
        <p:xfrm>
          <a:off x="7929406" y="2274936"/>
          <a:ext cx="1867513" cy="25888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354">
                  <a:extLst>
                    <a:ext uri="{9D8B030D-6E8A-4147-A177-3AD203B41FA5}">
                      <a16:colId xmlns:a16="http://schemas.microsoft.com/office/drawing/2014/main" val="3170021391"/>
                    </a:ext>
                  </a:extLst>
                </a:gridCol>
                <a:gridCol w="1780159">
                  <a:extLst>
                    <a:ext uri="{9D8B030D-6E8A-4147-A177-3AD203B41FA5}">
                      <a16:colId xmlns:a16="http://schemas.microsoft.com/office/drawing/2014/main" val="2671415400"/>
                    </a:ext>
                  </a:extLst>
                </a:gridCol>
              </a:tblGrid>
              <a:tr h="385640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Food waste reduced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80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2092689"/>
                  </a:ext>
                </a:extLst>
              </a:tr>
              <a:tr h="278338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Industry profitability gained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80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8541784"/>
                  </a:ext>
                </a:extLst>
              </a:tr>
              <a:tr h="354379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Rescued food distributed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547629"/>
                  </a:ext>
                </a:extLst>
              </a:tr>
              <a:tr h="341414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Greenhouse gas emissions reduced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4565710"/>
                  </a:ext>
                </a:extLst>
              </a:tr>
              <a:tr h="333438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Circular economy jobs created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80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8197555"/>
                  </a:ext>
                </a:extLst>
              </a:tr>
              <a:tr h="296062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Future leaders graduated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0254108"/>
                  </a:ext>
                </a:extLst>
              </a:tr>
              <a:tr h="479827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800"/>
                        <a:t>Industry people trained</a:t>
                      </a:r>
                    </a:p>
                  </a:txBody>
                  <a:tcPr marL="0" marR="360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8734758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7877735C-7E76-14DF-8D15-B8F8CC102625}"/>
              </a:ext>
            </a:extLst>
          </p:cNvPr>
          <p:cNvSpPr txBox="1"/>
          <p:nvPr/>
        </p:nvSpPr>
        <p:spPr>
          <a:xfrm>
            <a:off x="7894683" y="1017637"/>
            <a:ext cx="1804792" cy="1150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Which of the above seven key impact areas the solution will address?</a:t>
            </a:r>
            <a:b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Your project is not expected to address all seven areas, some may not be applicable</a:t>
            </a:r>
            <a:b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800"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Describe the predicted impact for the areas selected</a:t>
            </a:r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AU" sz="8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75DB46-E644-94D4-4A7A-551CBF9F2701}"/>
              </a:ext>
            </a:extLst>
          </p:cNvPr>
          <p:cNvSpPr txBox="1"/>
          <p:nvPr/>
        </p:nvSpPr>
        <p:spPr>
          <a:xfrm>
            <a:off x="4666780" y="41680"/>
            <a:ext cx="4609945" cy="292388"/>
          </a:xfrm>
          <a:prstGeom prst="rect">
            <a:avLst/>
          </a:prstGeom>
          <a:noFill/>
        </p:spPr>
        <p:txBody>
          <a:bodyPr wrap="square" lIns="72000" tIns="45720" rIns="72000" bIns="45720" rtlCol="0" anchor="t">
            <a:spAutoFit/>
          </a:bodyPr>
          <a:lstStyle/>
          <a:p>
            <a:r>
              <a:rPr lang="en-AU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Instructions for TEMPLATE – Delete when TEMPLATE complete </a:t>
            </a:r>
          </a:p>
        </p:txBody>
      </p:sp>
    </p:spTree>
    <p:extLst>
      <p:ext uri="{BB962C8B-B14F-4D97-AF65-F5344CB8AC3E}">
        <p14:creationId xmlns:p14="http://schemas.microsoft.com/office/powerpoint/2010/main" val="1611253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ject outline" id="{A6D45AAB-A741-4541-A4AE-283CAD45AE7C}" vid="{5BA27434-F2C1-4D2B-AFEE-15CFCF7B0A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432F45DD22141ADF8AA9A6C9A83AC" ma:contentTypeVersion="15" ma:contentTypeDescription="Create a new document." ma:contentTypeScope="" ma:versionID="afcebd8ac08d2c365a46c05d3f9ece6b">
  <xsd:schema xmlns:xsd="http://www.w3.org/2001/XMLSchema" xmlns:xs="http://www.w3.org/2001/XMLSchema" xmlns:p="http://schemas.microsoft.com/office/2006/metadata/properties" xmlns:ns2="0b41b8ca-a4f4-4f1d-a350-a87b4d2b4a74" xmlns:ns3="757fca47-ae8b-4686-b2b5-a10067c43534" targetNamespace="http://schemas.microsoft.com/office/2006/metadata/properties" ma:root="true" ma:fieldsID="0d9c41f929d87a2ba1420e4bc748ba5f" ns2:_="" ns3:_="">
    <xsd:import namespace="0b41b8ca-a4f4-4f1d-a350-a87b4d2b4a74"/>
    <xsd:import namespace="757fca47-ae8b-4686-b2b5-a10067c435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1b8ca-a4f4-4f1d-a350-a87b4d2b4a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5e47dcd-2ffb-410b-9bd9-2c49346c8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7fca47-ae8b-4686-b2b5-a10067c4353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1d4bafa-d29c-4f33-bded-f745678c8826}" ma:internalName="TaxCatchAll" ma:showField="CatchAllData" ma:web="757fca47-ae8b-4686-b2b5-a10067c435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41b8ca-a4f4-4f1d-a350-a87b4d2b4a74">
      <Terms xmlns="http://schemas.microsoft.com/office/infopath/2007/PartnerControls"/>
    </lcf76f155ced4ddcb4097134ff3c332f>
    <TaxCatchAll xmlns="757fca47-ae8b-4686-b2b5-a10067c43534" xsi:nil="true"/>
    <MediaLengthInSeconds xmlns="0b41b8ca-a4f4-4f1d-a350-a87b4d2b4a74" xsi:nil="true"/>
    <SharedWithUsers xmlns="757fca47-ae8b-4686-b2b5-a10067c43534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D38CB18-C470-4F81-AF18-7D766FB008A1}">
  <ds:schemaRefs>
    <ds:schemaRef ds:uri="0b41b8ca-a4f4-4f1d-a350-a87b4d2b4a74"/>
    <ds:schemaRef ds:uri="757fca47-ae8b-4686-b2b5-a10067c4353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B55D3A2-5812-47B5-AB0A-4D3B414F73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B00FE0-1BA7-4468-97BC-274EA5B47DE5}">
  <ds:schemaRefs>
    <ds:schemaRef ds:uri="0b41b8ca-a4f4-4f1d-a350-a87b4d2b4a74"/>
    <ds:schemaRef ds:uri="757fca47-ae8b-4686-b2b5-a10067c4353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Project outline</Template>
  <TotalTime>32</TotalTime>
  <Words>408</Words>
  <Application>Microsoft Office PowerPoint</Application>
  <PresentationFormat>A4 Paper (210x297 mm)</PresentationFormat>
  <Paragraphs>136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Segoe UI Light</vt:lpstr>
      <vt:lpstr>Office Theme</vt:lpstr>
      <vt:lpstr>PowerPoint Presentation</vt:lpstr>
      <vt:lpstr>PowerPoint Presentation</vt:lpstr>
    </vt:vector>
  </TitlesOfParts>
  <Company>The University of Adelaide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Hand</dc:creator>
  <cp:lastModifiedBy>Melanie Hand</cp:lastModifiedBy>
  <cp:revision>41</cp:revision>
  <dcterms:created xsi:type="dcterms:W3CDTF">2020-07-06T06:59:02Z</dcterms:created>
  <dcterms:modified xsi:type="dcterms:W3CDTF">2024-03-06T03:03:38Z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0x010100C2F432F45DD22141ADF8AA9A6C9A83AC</vt:lpwstr>
  </property>
  <property fmtid="{D5CDD505-2E9C-101B-9397-08002B2CF9AE}" pid="3" name="MediaServiceImageTags">
    <vt:lpwstr/>
  </property>
  <property fmtid="{D5CDD505-2E9C-101B-9397-08002B2CF9AE}" pid="4" name="ClassificationContentMarkingHeaderLocations">
    <vt:lpwstr>Office Theme:14</vt:lpwstr>
  </property>
  <property fmtid="{D5CDD505-2E9C-101B-9397-08002B2CF9AE}" pid="5" name="ClassificationContentMarkingHeaderText">
    <vt:lpwstr>RMIT Classification: Trusted</vt:lpwstr>
  </property>
  <property fmtid="{D5CDD505-2E9C-101B-9397-08002B2CF9AE}" pid="6" name="MSIP_Label_1b52b3a1-dbcb-41fb-a452-370cf542753f_Enabled">
    <vt:lpwstr>true</vt:lpwstr>
  </property>
  <property fmtid="{D5CDD505-2E9C-101B-9397-08002B2CF9AE}" pid="7" name="MSIP_Label_1b52b3a1-dbcb-41fb-a452-370cf542753f_SetDate">
    <vt:lpwstr>2023-06-30T06:04:24Z</vt:lpwstr>
  </property>
  <property fmtid="{D5CDD505-2E9C-101B-9397-08002B2CF9AE}" pid="8" name="MSIP_Label_1b52b3a1-dbcb-41fb-a452-370cf542753f_Method">
    <vt:lpwstr>Privileged</vt:lpwstr>
  </property>
  <property fmtid="{D5CDD505-2E9C-101B-9397-08002B2CF9AE}" pid="9" name="MSIP_Label_1b52b3a1-dbcb-41fb-a452-370cf542753f_Name">
    <vt:lpwstr>Public</vt:lpwstr>
  </property>
  <property fmtid="{D5CDD505-2E9C-101B-9397-08002B2CF9AE}" pid="10" name="MSIP_Label_1b52b3a1-dbcb-41fb-a452-370cf542753f_SiteId">
    <vt:lpwstr>d1323671-cdbe-4417-b4d4-bdb24b51316b</vt:lpwstr>
  </property>
  <property fmtid="{D5CDD505-2E9C-101B-9397-08002B2CF9AE}" pid="11" name="MSIP_Label_1b52b3a1-dbcb-41fb-a452-370cf542753f_ActionId">
    <vt:lpwstr>d4182c76-844e-40ad-bf1c-5ffde5e2f66c</vt:lpwstr>
  </property>
  <property fmtid="{D5CDD505-2E9C-101B-9397-08002B2CF9AE}" pid="12" name="MSIP_Label_1b52b3a1-dbcb-41fb-a452-370cf542753f_ContentBits">
    <vt:lpwstr>0</vt:lpwstr>
  </property>
  <property fmtid="{D5CDD505-2E9C-101B-9397-08002B2CF9AE}" pid="13" name="MSIP_Label_8c3d088b-6243-4963-a2e2-8b321ab7f8fc_ContentBits">
    <vt:lpwstr>1</vt:lpwstr>
  </property>
  <property fmtid="{D5CDD505-2E9C-101B-9397-08002B2CF9AE}" pid="14" name="xd_ProgID">
    <vt:lpwstr/>
  </property>
  <property fmtid="{D5CDD505-2E9C-101B-9397-08002B2CF9AE}" pid="15" name="MSIP_Label_8c3d088b-6243-4963-a2e2-8b321ab7f8fc_SiteId">
    <vt:lpwstr>d1323671-cdbe-4417-b4d4-bdb24b51316b</vt:lpwstr>
  </property>
  <property fmtid="{D5CDD505-2E9C-101B-9397-08002B2CF9AE}" pid="16" name="MSIP_Label_8c3d088b-6243-4963-a2e2-8b321ab7f8fc_Method">
    <vt:lpwstr>Standard</vt:lpwstr>
  </property>
  <property fmtid="{D5CDD505-2E9C-101B-9397-08002B2CF9AE}" pid="17" name="MSIP_Label_8c3d088b-6243-4963-a2e2-8b321ab7f8fc_Name">
    <vt:lpwstr>Trusted</vt:lpwstr>
  </property>
  <property fmtid="{D5CDD505-2E9C-101B-9397-08002B2CF9AE}" pid="18" name="ComplianceAssetId">
    <vt:lpwstr/>
  </property>
  <property fmtid="{D5CDD505-2E9C-101B-9397-08002B2CF9AE}" pid="19" name="MSIP_Label_8c3d088b-6243-4963-a2e2-8b321ab7f8fc_Enabled">
    <vt:lpwstr>true</vt:lpwstr>
  </property>
  <property fmtid="{D5CDD505-2E9C-101B-9397-08002B2CF9AE}" pid="20" name="TemplateUrl">
    <vt:lpwstr/>
  </property>
  <property fmtid="{D5CDD505-2E9C-101B-9397-08002B2CF9AE}" pid="21" name="_ExtendedDescription">
    <vt:lpwstr/>
  </property>
  <property fmtid="{D5CDD505-2E9C-101B-9397-08002B2CF9AE}" pid="22" name="MSIP_Label_8c3d088b-6243-4963-a2e2-8b321ab7f8fc_ActionId">
    <vt:lpwstr>776f487a-cccb-4712-b030-783c997e32d8</vt:lpwstr>
  </property>
  <property fmtid="{D5CDD505-2E9C-101B-9397-08002B2CF9AE}" pid="23" name="MSIP_Label_8c3d088b-6243-4963-a2e2-8b321ab7f8fc_SetDate">
    <vt:lpwstr>2023-06-30T05:57:07Z</vt:lpwstr>
  </property>
  <property fmtid="{D5CDD505-2E9C-101B-9397-08002B2CF9AE}" pid="24" name="xd_Signature">
    <vt:bool>false</vt:bool>
  </property>
  <property fmtid="{D5CDD505-2E9C-101B-9397-08002B2CF9AE}" pid="25" name="TriggerFlowInfo">
    <vt:lpwstr/>
  </property>
</Properties>
</file>